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77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11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22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83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83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264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61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9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9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79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22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39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23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68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16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33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24F95-169E-4114-A840-2AAEFF3000DF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0E3835-E295-4E2C-BFA5-C467285FF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67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0504" y="2538482"/>
            <a:ext cx="7920251" cy="216999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6700" b="1" dirty="0" smtClean="0"/>
              <a:t>STÁŽ </a:t>
            </a:r>
            <a:r>
              <a:rPr lang="cs-CZ" sz="6700" b="1" dirty="0" smtClean="0"/>
              <a:t>ŘECKO - ATÉNY</a:t>
            </a:r>
            <a:br>
              <a:rPr lang="cs-CZ" sz="6700" b="1" dirty="0" smtClean="0"/>
            </a:br>
            <a:endParaRPr lang="cs-CZ" sz="67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072904"/>
            <a:ext cx="5804848" cy="1672803"/>
          </a:xfrm>
        </p:spPr>
        <p:txBody>
          <a:bodyPr/>
          <a:lstStyle/>
          <a:p>
            <a:pPr algn="ctr"/>
            <a:r>
              <a:rPr lang="cs-CZ" dirty="0"/>
              <a:t>23. 5. – 26. 5. 2021</a:t>
            </a:r>
            <a:br>
              <a:rPr lang="cs-CZ" dirty="0"/>
            </a:br>
            <a:r>
              <a:rPr lang="cs-CZ" dirty="0"/>
              <a:t>Romana Schmidtová, Kamila </a:t>
            </a:r>
            <a:r>
              <a:rPr lang="cs-CZ" dirty="0" smtClean="0"/>
              <a:t>Jakubcová</a:t>
            </a:r>
          </a:p>
          <a:p>
            <a:pPr algn="ctr"/>
            <a:r>
              <a:rPr lang="cs-CZ" dirty="0" smtClean="0"/>
              <a:t>MŠ Konstantinova Praha</a:t>
            </a:r>
          </a:p>
          <a:p>
            <a:pPr algn="ctr"/>
            <a:r>
              <a:rPr lang="cs-CZ" dirty="0"/>
              <a:t>CZ.07.4.68/0.0/0.0/17_045/0001284</a:t>
            </a:r>
          </a:p>
          <a:p>
            <a:pPr algn="ctr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04" y="783558"/>
            <a:ext cx="7814063" cy="13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Školní vzdělávací systém v Řecku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Povinná školní docházka od 5 let (od roku 2022 od 4 let)</a:t>
            </a:r>
          </a:p>
          <a:p>
            <a:pPr algn="just"/>
            <a:r>
              <a:rPr lang="cs-CZ" dirty="0" smtClean="0"/>
              <a:t>Mateřská škola (polodenní nebo celodenní)</a:t>
            </a:r>
          </a:p>
          <a:p>
            <a:pPr algn="just"/>
            <a:r>
              <a:rPr lang="cs-CZ" dirty="0" smtClean="0"/>
              <a:t>Základní škola – 1. – 6. třída</a:t>
            </a:r>
          </a:p>
          <a:p>
            <a:pPr algn="just"/>
            <a:r>
              <a:rPr lang="cs-CZ" dirty="0" smtClean="0"/>
              <a:t>Gymnázium 7. – 9. třída</a:t>
            </a:r>
          </a:p>
          <a:p>
            <a:pPr algn="just"/>
            <a:r>
              <a:rPr lang="cs-CZ" dirty="0" smtClean="0"/>
              <a:t>Dále je vzdělání dobrovolné: 3 roky lyceum/odborné školy, vysoká škola</a:t>
            </a:r>
          </a:p>
          <a:p>
            <a:pPr algn="just"/>
            <a:r>
              <a:rPr lang="cs-CZ" dirty="0" smtClean="0"/>
              <a:t>Školné se neplatí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rogram vzdělávání vydává Pedagogický institut schvaluje Ministerstvo školství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31. Mateřská škola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18 dětí (90% dětí s OMJ, ¾ dětí nerozumí řecky – </a:t>
            </a:r>
            <a:r>
              <a:rPr lang="cs-CZ" dirty="0" err="1" smtClean="0"/>
              <a:t>Pakistán</a:t>
            </a:r>
            <a:r>
              <a:rPr lang="cs-CZ" dirty="0" smtClean="0"/>
              <a:t>, Afganistán, Bangladéš, Rumunsko, Albánie, Bulharsko…)</a:t>
            </a:r>
          </a:p>
          <a:p>
            <a:r>
              <a:rPr lang="cs-CZ" dirty="0" smtClean="0"/>
              <a:t>Polodenní provoz 8:00 – 13:00 hod.</a:t>
            </a:r>
          </a:p>
          <a:p>
            <a:r>
              <a:rPr lang="cs-CZ" dirty="0" smtClean="0"/>
              <a:t>Používají se zde metody </a:t>
            </a:r>
            <a:r>
              <a:rPr lang="cs-CZ" dirty="0" err="1" smtClean="0"/>
              <a:t>Freinetovské</a:t>
            </a:r>
            <a:r>
              <a:rPr lang="cs-CZ" dirty="0" smtClean="0"/>
              <a:t> školy – děti se organizují samy – učitel je v roli poradce</a:t>
            </a:r>
          </a:p>
          <a:p>
            <a:r>
              <a:rPr lang="cs-CZ" dirty="0" smtClean="0"/>
              <a:t>Školní rada (1 x za 14 dní) – děti řeší problémové situace ve třídě, hlasují o nápadech a aktivitách, určují si třídní pravidla</a:t>
            </a:r>
          </a:p>
          <a:p>
            <a:r>
              <a:rPr lang="cs-CZ" dirty="0"/>
              <a:t>Z</a:t>
            </a:r>
            <a:r>
              <a:rPr lang="cs-CZ" dirty="0" smtClean="0"/>
              <a:t>apojení dětí do rozhodování – „přímá demokracie“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3255" y="1575558"/>
            <a:ext cx="2832258" cy="42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35. </a:t>
            </a:r>
            <a:r>
              <a:rPr lang="cs-CZ" b="1" dirty="0"/>
              <a:t>Mateřská škola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22 dětí  (13 dětí s OMJ)</a:t>
            </a:r>
          </a:p>
          <a:p>
            <a:r>
              <a:rPr lang="cs-CZ" dirty="0" smtClean="0"/>
              <a:t>Provoz 8:00 – 16:00 hod. (2 paní učitelky)</a:t>
            </a:r>
          </a:p>
          <a:p>
            <a:r>
              <a:rPr lang="cs-CZ" dirty="0"/>
              <a:t>Používají se zde metody </a:t>
            </a:r>
            <a:r>
              <a:rPr lang="cs-CZ" dirty="0" err="1"/>
              <a:t>Freinetovské</a:t>
            </a:r>
            <a:r>
              <a:rPr lang="cs-CZ" dirty="0"/>
              <a:t> školy – děti se organizují samy – učitel je v roli </a:t>
            </a:r>
            <a:r>
              <a:rPr lang="cs-CZ" dirty="0" smtClean="0"/>
              <a:t>poradce – děti si samy vytváří pravidla</a:t>
            </a:r>
            <a:endParaRPr lang="cs-CZ" dirty="0"/>
          </a:p>
          <a:p>
            <a:r>
              <a:rPr lang="cs-CZ" dirty="0" smtClean="0"/>
              <a:t>Je kladen důraz na spolupráci s rodiči</a:t>
            </a:r>
          </a:p>
          <a:p>
            <a:r>
              <a:rPr lang="cs-CZ" dirty="0" smtClean="0"/>
              <a:t>Děti spolupracují s rodiči na dlouhodobých projektech: Cestovní kancelář, Dětská knihovna…</a:t>
            </a:r>
          </a:p>
          <a:p>
            <a:r>
              <a:rPr lang="cs-CZ" dirty="0" smtClean="0"/>
              <a:t>Názornost, nápodoba, používání obrázků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4367" y="2160589"/>
            <a:ext cx="4184650" cy="31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736" y="4819130"/>
            <a:ext cx="2777870" cy="185145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 smtClean="0"/>
              <a:t> </a:t>
            </a:r>
            <a:r>
              <a:rPr lang="cs-CZ" b="1" dirty="0" smtClean="0"/>
              <a:t>Práce </a:t>
            </a:r>
            <a:r>
              <a:rPr lang="cs-CZ" b="1" dirty="0" smtClean="0"/>
              <a:t>s dětmi s OMJ a přínos stáže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219784" cy="4629766"/>
          </a:xfrm>
        </p:spPr>
        <p:txBody>
          <a:bodyPr/>
          <a:lstStyle/>
          <a:p>
            <a:pPr algn="just"/>
            <a:r>
              <a:rPr lang="cs-CZ" dirty="0" smtClean="0"/>
              <a:t>Mateřské školy v Řecku se vyznačují malým prostorem a vysokým počtem dětí s OMJ</a:t>
            </a:r>
          </a:p>
          <a:p>
            <a:pPr algn="just"/>
            <a:r>
              <a:rPr lang="cs-CZ" dirty="0" smtClean="0"/>
              <a:t>Děti se musí umět mezi sebou domluvit na pravidlech vzájemného </a:t>
            </a:r>
            <a:r>
              <a:rPr lang="cs-CZ" dirty="0" smtClean="0"/>
              <a:t>soužití </a:t>
            </a:r>
            <a:r>
              <a:rPr lang="cs-CZ" dirty="0" smtClean="0"/>
              <a:t>na malém prostoru a tato pravidla pak dodržovat</a:t>
            </a:r>
          </a:p>
          <a:p>
            <a:pPr algn="just"/>
            <a:r>
              <a:rPr lang="cs-CZ" dirty="0" smtClean="0"/>
              <a:t>Seznámili jsme se s metodami </a:t>
            </a:r>
            <a:r>
              <a:rPr lang="cs-CZ" dirty="0" err="1" smtClean="0"/>
              <a:t>Freinetovské</a:t>
            </a:r>
            <a:r>
              <a:rPr lang="cs-CZ" dirty="0" smtClean="0"/>
              <a:t> školy, která je založena </a:t>
            </a:r>
            <a:r>
              <a:rPr lang="cs-CZ" dirty="0" smtClean="0"/>
              <a:t>na přístupu k zodpovědnosti na základě tvořivosti a zkoumání (pracovní koutky, individuální přístup, zkoumání reality na základě vlastního prožitku, princip spolupráce…).</a:t>
            </a:r>
            <a:endParaRPr lang="cs-CZ" dirty="0" smtClean="0"/>
          </a:p>
          <a:p>
            <a:pPr algn="just"/>
            <a:r>
              <a:rPr lang="cs-CZ" dirty="0" smtClean="0"/>
              <a:t>Získali jsme inspiraci pro dlouhodobé projekty a náměty pro práci s dětmi s OMJ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788" y="4795010"/>
            <a:ext cx="2499112" cy="187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90" y="948943"/>
            <a:ext cx="6837530" cy="107253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0" y="3220872"/>
            <a:ext cx="10515600" cy="1341603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Děkujeme za pozornost</a:t>
            </a:r>
            <a:br>
              <a:rPr lang="cs-CZ" b="1" dirty="0" smtClean="0"/>
            </a:br>
            <a:r>
              <a:rPr lang="cs-CZ" b="1" dirty="0" smtClean="0"/>
              <a:t>MŠ Konstantinova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200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334</Words>
  <Application>Microsoft Office PowerPoint</Application>
  <PresentationFormat>Širokoúhlá obrazovka</PresentationFormat>
  <Paragraphs>31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Faseta</vt:lpstr>
      <vt:lpstr>       STÁŽ ŘECKO - ATÉNY </vt:lpstr>
      <vt:lpstr>Školní vzdělávací systém v Řecku</vt:lpstr>
      <vt:lpstr>31. Mateřská škola</vt:lpstr>
      <vt:lpstr>35. Mateřská škola</vt:lpstr>
      <vt:lpstr> Práce s dětmi s OMJ a přínos stáže</vt:lpstr>
      <vt:lpstr>Děkujeme za pozornost MŠ Konstantinova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ŘECKO - ATÉNY </dc:title>
  <dc:creator>Kamča</dc:creator>
  <cp:lastModifiedBy>Kamča</cp:lastModifiedBy>
  <cp:revision>13</cp:revision>
  <dcterms:created xsi:type="dcterms:W3CDTF">2021-05-30T19:41:55Z</dcterms:created>
  <dcterms:modified xsi:type="dcterms:W3CDTF">2021-06-16T19:26:18Z</dcterms:modified>
</cp:coreProperties>
</file>