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340927-1407-4EF1-A663-84939CE578C5}" v="2" dt="2021-02-08T12:51:58.1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řina Fundová" userId="560578dd6936a836" providerId="LiveId" clId="{B1340927-1407-4EF1-A663-84939CE578C5}"/>
    <pc:docChg chg="modSld">
      <pc:chgData name="Kateřina Fundová" userId="560578dd6936a836" providerId="LiveId" clId="{B1340927-1407-4EF1-A663-84939CE578C5}" dt="2021-02-08T12:51:58.127" v="1" actId="1076"/>
      <pc:docMkLst>
        <pc:docMk/>
      </pc:docMkLst>
      <pc:sldChg chg="modSp">
        <pc:chgData name="Kateřina Fundová" userId="560578dd6936a836" providerId="LiveId" clId="{B1340927-1407-4EF1-A663-84939CE578C5}" dt="2021-02-08T12:51:58.127" v="1" actId="1076"/>
        <pc:sldMkLst>
          <pc:docMk/>
          <pc:sldMk cId="3650087262" sldId="256"/>
        </pc:sldMkLst>
        <pc:picChg chg="mod">
          <ac:chgData name="Kateřina Fundová" userId="560578dd6936a836" providerId="LiveId" clId="{B1340927-1407-4EF1-A663-84939CE578C5}" dt="2021-02-08T12:51:58.127" v="1" actId="1076"/>
          <ac:picMkLst>
            <pc:docMk/>
            <pc:sldMk cId="3650087262" sldId="256"/>
            <ac:picMk id="1028" creationId="{1A707600-15EE-4B81-8774-53B7C71D754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5D0E5C-3C11-4626-87F1-2EC454444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Zahraniční stáž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265A35-524E-4911-81D9-2699FB2A5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4038" y="3810000"/>
            <a:ext cx="8543924" cy="3676650"/>
          </a:xfrm>
        </p:spPr>
        <p:txBody>
          <a:bodyPr>
            <a:normAutofit/>
          </a:bodyPr>
          <a:lstStyle/>
          <a:p>
            <a:r>
              <a:rPr lang="cs-CZ" sz="2800" b="1"/>
              <a:t>Spojené království</a:t>
            </a:r>
          </a:p>
          <a:p>
            <a:r>
              <a:rPr lang="cs-CZ" sz="2800"/>
              <a:t>5.-8.7.2020</a:t>
            </a:r>
          </a:p>
          <a:p>
            <a:endParaRPr lang="cs-CZ" sz="2800"/>
          </a:p>
          <a:p>
            <a:r>
              <a:rPr lang="cs-CZ" sz="2000"/>
              <a:t>MŠ Konstantinova Praha</a:t>
            </a:r>
          </a:p>
          <a:p>
            <a:r>
              <a:rPr lang="cs-CZ" sz="2400"/>
              <a:t>CZ.07.4.68/0.0/0.0/17_045/0001284</a:t>
            </a:r>
          </a:p>
          <a:p>
            <a:endParaRPr lang="cs-CZ" dirty="0"/>
          </a:p>
        </p:txBody>
      </p:sp>
      <p:pic>
        <p:nvPicPr>
          <p:cNvPr id="1028" name="Picture 4" descr="Pro média - penizeproprahu">
            <a:extLst>
              <a:ext uri="{FF2B5EF4-FFF2-40B4-BE49-F238E27FC236}">
                <a16:creationId xmlns:a16="http://schemas.microsoft.com/office/drawing/2014/main" id="{1A707600-15EE-4B81-8774-53B7C71D7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437" y="283625"/>
            <a:ext cx="5355788" cy="85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087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9436E-DFF3-4605-99EE-D329DF61E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Puss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in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Boots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Nursery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School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7F8AD8-EA35-4963-A9F8-5967547BD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000" dirty="0"/>
              <a:t>Mateřská škola v multikulturní části Londýny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Soukromá škola, řídí se však národním kurikulem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Škola s velmi dobrým hodnocením od školní inspekce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Velké procento dětí s OMJ (až 70%) -&gt; velké zkušenosti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Ročně se zapíše okolo 45 dětí 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Národnosti dětí s OMJ: Jižní Korea, Slovensko, Japonsko, Španělko, Francie, Německo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Pedagogický sbor tvořen velkým počtem cizinců </a:t>
            </a:r>
          </a:p>
          <a:p>
            <a:pPr marL="0" indent="0">
              <a:lnSpc>
                <a:spcPct val="90000"/>
              </a:lnSpc>
              <a:buNone/>
            </a:pPr>
            <a:endParaRPr lang="cs-CZ" sz="2000" dirty="0"/>
          </a:p>
        </p:txBody>
      </p:sp>
      <p:pic>
        <p:nvPicPr>
          <p:cNvPr id="2050" name="Picture 2" descr="Clip Art: Puss In Boots B&amp;W I abcteach.com | abcteach">
            <a:extLst>
              <a:ext uri="{FF2B5EF4-FFF2-40B4-BE49-F238E27FC236}">
                <a16:creationId xmlns:a16="http://schemas.microsoft.com/office/drawing/2014/main" id="{865D4DD7-6270-4FC8-AED7-1FAB04343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1584" y="2701180"/>
            <a:ext cx="2146612" cy="2852640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432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D58286-59C2-4CA3-A604-D7CA4317F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Puss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in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Boots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Nursery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School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Zástupný obsah 4" descr="Obsah obrázku interiér, patro, strop, nábytek&#10;&#10;Popis byl vytvořen automaticky">
            <a:extLst>
              <a:ext uri="{FF2B5EF4-FFF2-40B4-BE49-F238E27FC236}">
                <a16:creationId xmlns:a16="http://schemas.microsoft.com/office/drawing/2014/main" id="{88E8D01F-B18F-4455-BAD9-F0310C151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7867" y="2062480"/>
            <a:ext cx="4275166" cy="3209925"/>
          </a:xfrm>
        </p:spPr>
      </p:pic>
      <p:pic>
        <p:nvPicPr>
          <p:cNvPr id="9" name="Obrázek 8" descr="Obsah obrázku text, patro, interiér, život&#10;&#10;Popis byl vytvořen automaticky">
            <a:extLst>
              <a:ext uri="{FF2B5EF4-FFF2-40B4-BE49-F238E27FC236}">
                <a16:creationId xmlns:a16="http://schemas.microsoft.com/office/drawing/2014/main" id="{41C13A69-F9E2-474F-98A9-6991494B9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647" y="2053378"/>
            <a:ext cx="3970170" cy="2980925"/>
          </a:xfrm>
          <a:prstGeom prst="rect">
            <a:avLst/>
          </a:prstGeom>
        </p:spPr>
      </p:pic>
      <p:pic>
        <p:nvPicPr>
          <p:cNvPr id="7" name="Obrázek 6" descr="Obsah obrázku interiér, zeď, koupelna, toaleta&#10;&#10;Popis byl vytvořen automaticky">
            <a:extLst>
              <a:ext uri="{FF2B5EF4-FFF2-40B4-BE49-F238E27FC236}">
                <a16:creationId xmlns:a16="http://schemas.microsoft.com/office/drawing/2014/main" id="{1F9BA9EF-B8F7-47DE-9851-225D1E96F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389" y="3877075"/>
            <a:ext cx="3970171" cy="298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71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B47F3D-2A3E-4302-90CA-C0414592D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Puss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in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Boots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Nursery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School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8F209E-1ED1-4057-8E26-A15C16DF1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Pro práci s dětmi s OMJ nejsou žádné metodické plány, programy -&gt; dítě s OMJ je bráno jako všechny ostatním, inkluze probíhá přirozeně</a:t>
            </a:r>
          </a:p>
          <a:p>
            <a:r>
              <a:rPr lang="cs-CZ" dirty="0"/>
              <a:t>Učitelé vkládají do žáka důvěru, berou ho jako sobě rovného, tím ho motivují</a:t>
            </a:r>
          </a:p>
          <a:p>
            <a:r>
              <a:rPr lang="cs-CZ" dirty="0"/>
              <a:t>Klíčová je komunikace s rodiči – učitelé si vypomáhají při tlumočení, používají online portály, nástěnky a obrázky pro efektivní komunikaci</a:t>
            </a:r>
          </a:p>
          <a:p>
            <a:r>
              <a:rPr lang="cs-CZ" dirty="0"/>
              <a:t>Kultura dětí s OMJ je respektována, ve školce jsou si všichni rovni, nehledě na kulturní odlišnosti</a:t>
            </a:r>
          </a:p>
          <a:p>
            <a:r>
              <a:rPr lang="cs-CZ" dirty="0"/>
              <a:t>Aktivity jsou tvořeny tak, aby si děti mohly vybrat, jakým způsobem a v jaké míře se zapojí</a:t>
            </a:r>
          </a:p>
          <a:p>
            <a:r>
              <a:rPr lang="cs-CZ" dirty="0"/>
              <a:t>Úprava prostředí napomáhá inkluzi a socializaci (hrací koutky, obrázky, popisky)</a:t>
            </a:r>
          </a:p>
          <a:p>
            <a:r>
              <a:rPr lang="cs-CZ" dirty="0"/>
              <a:t>Učitelé tvoří vlastní didaktický materiál, který cílí na všechny smysly dětí a ty se díky němu snadněji učí</a:t>
            </a:r>
          </a:p>
          <a:p>
            <a:r>
              <a:rPr lang="cs-CZ" dirty="0"/>
              <a:t>Využívání znakové řeči MAKATON pro efektivnější komunikaci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1768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923DF3-A7A0-42A0-AE0F-D2C348FC6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Mr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Noah‘s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Nursery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School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68B445BA-AE60-4A36-95A7-A8E4F292C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Lesní školka ležící mimo obytnou zónu</a:t>
            </a:r>
          </a:p>
          <a:p>
            <a:r>
              <a:rPr lang="cs-CZ" dirty="0"/>
              <a:t>Taktéž s</a:t>
            </a:r>
            <a:r>
              <a:rPr lang="cs-CZ" sz="2400" dirty="0"/>
              <a:t>oukromá škola, řídí se však národním kurikulem</a:t>
            </a:r>
          </a:p>
          <a:p>
            <a:r>
              <a:rPr lang="cs-CZ" sz="2400" dirty="0"/>
              <a:t>Velká podpora ze stran rod</a:t>
            </a:r>
            <a:r>
              <a:rPr lang="cs-CZ" dirty="0"/>
              <a:t>ičů, plná důvěra v pana ředitele</a:t>
            </a:r>
          </a:p>
          <a:p>
            <a:r>
              <a:rPr lang="cs-CZ" sz="2400" dirty="0"/>
              <a:t>Důraz na individuální přístup</a:t>
            </a:r>
            <a:r>
              <a:rPr lang="cs-CZ" dirty="0"/>
              <a:t>, volnou hru, pobyt v přírodě a se zvířaty</a:t>
            </a:r>
            <a:endParaRPr lang="cs-CZ" sz="2400" dirty="0"/>
          </a:p>
          <a:p>
            <a:r>
              <a:rPr lang="cs-CZ" dirty="0"/>
              <a:t>Ve školce zapsáno jen okolo 20 dětí</a:t>
            </a:r>
          </a:p>
          <a:p>
            <a:r>
              <a:rPr lang="cs-CZ" dirty="0"/>
              <a:t>30% dětí s OMJ (Litva, Slovensko, Pákistán, Čína)</a:t>
            </a:r>
          </a:p>
          <a:p>
            <a:endParaRPr lang="cs-CZ" dirty="0"/>
          </a:p>
          <a:p>
            <a:endParaRPr lang="cs-CZ" sz="2400" dirty="0"/>
          </a:p>
          <a:p>
            <a:endParaRPr lang="en-US" dirty="0"/>
          </a:p>
        </p:txBody>
      </p:sp>
      <p:pic>
        <p:nvPicPr>
          <p:cNvPr id="3074" name="Picture 2" descr="noahs ark clip art black and white - Clip Art Library">
            <a:extLst>
              <a:ext uri="{FF2B5EF4-FFF2-40B4-BE49-F238E27FC236}">
                <a16:creationId xmlns:a16="http://schemas.microsoft.com/office/drawing/2014/main" id="{F98D030D-32A2-4B6D-948F-6453ED06A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4" b="6"/>
          <a:stretch/>
        </p:blipFill>
        <p:spPr bwMode="auto">
          <a:xfrm>
            <a:off x="8085026" y="2701180"/>
            <a:ext cx="2739728" cy="2852640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948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BCE52-F04F-458F-A286-209463FF8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Mr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Noah‘s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Nursery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School</a:t>
            </a:r>
            <a:endParaRPr lang="cs-CZ" dirty="0"/>
          </a:p>
        </p:txBody>
      </p:sp>
      <p:pic>
        <p:nvPicPr>
          <p:cNvPr id="4102" name="Picture 6" descr="Popis není dostupný.">
            <a:extLst>
              <a:ext uri="{FF2B5EF4-FFF2-40B4-BE49-F238E27FC236}">
                <a16:creationId xmlns:a16="http://schemas.microsoft.com/office/drawing/2014/main" id="{50781F38-C6DA-4F4D-B8F3-AEB5569E8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" y="2184400"/>
            <a:ext cx="4502285" cy="300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opis není dostupný.">
            <a:extLst>
              <a:ext uri="{FF2B5EF4-FFF2-40B4-BE49-F238E27FC236}">
                <a16:creationId xmlns:a16="http://schemas.microsoft.com/office/drawing/2014/main" id="{FB9C23B5-C6F4-4EFD-BD5A-8168BD5F4C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721" y="3888470"/>
            <a:ext cx="4287521" cy="286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opis není dostupný.">
            <a:extLst>
              <a:ext uri="{FF2B5EF4-FFF2-40B4-BE49-F238E27FC236}">
                <a16:creationId xmlns:a16="http://schemas.microsoft.com/office/drawing/2014/main" id="{DCAC70AF-3D1D-457D-876A-AA3E74A72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5999"/>
            <a:ext cx="4429760" cy="332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11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40C549-C063-4F15-88D4-DAC10E958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Mr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Noah‘s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Nursery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School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49A6D3-73F5-4A03-A084-F00F9B7E4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1600" dirty="0"/>
              <a:t>Hlavními principy je vzájemný respekt, důvěra a komunikace</a:t>
            </a:r>
          </a:p>
          <a:p>
            <a:r>
              <a:rPr lang="cs-CZ" sz="1600" dirty="0"/>
              <a:t>Děti tráví celý den venku v přírodě, kde za pomoci her a tvoření rozvíjejí svou osobnost a jazykové kompetence</a:t>
            </a:r>
          </a:p>
          <a:p>
            <a:r>
              <a:rPr lang="cs-CZ" sz="1600" dirty="0"/>
              <a:t>Děti se učí nejen od učitele, ale i samy od sebe, důležitá je zkušenost </a:t>
            </a:r>
          </a:p>
          <a:p>
            <a:r>
              <a:rPr lang="cs-CZ" sz="1600" dirty="0"/>
              <a:t>Prostředí školky je opatřeno strukturovanými popisky</a:t>
            </a:r>
          </a:p>
          <a:p>
            <a:r>
              <a:rPr lang="cs-CZ" sz="1600" dirty="0"/>
              <a:t>Aktivity jsou především prožitkové, cílí na všechny smysly</a:t>
            </a:r>
          </a:p>
          <a:p>
            <a:r>
              <a:rPr lang="cs-CZ" sz="1600" dirty="0"/>
              <a:t>Učitel je průvodcem a vzorem, děti mají zodpovědnost, ale také možnost výběru</a:t>
            </a:r>
          </a:p>
          <a:p>
            <a:r>
              <a:rPr lang="cs-CZ" sz="1600" dirty="0"/>
              <a:t>Práce na zahrádce a starání se o zvířata je důležitým terapeutickým prvkem zejména pro děti s OMJ</a:t>
            </a:r>
          </a:p>
          <a:p>
            <a:r>
              <a:rPr lang="cs-CZ" sz="1600" dirty="0"/>
              <a:t>Všechny děti jsou si rovny, víra v to, že dítě s OMJ se naučí jazyk stejným způsobem jako dítě, které se teprve učí mluvit (žádní speciální asistenti ani metodika)</a:t>
            </a:r>
          </a:p>
          <a:p>
            <a:r>
              <a:rPr lang="cs-CZ" sz="1600" dirty="0"/>
              <a:t>Úzká spolupráce s rodiči, se kterými ředitel konzultuje všechna důležitá rozhodnutí</a:t>
            </a:r>
          </a:p>
        </p:txBody>
      </p:sp>
    </p:spTree>
    <p:extLst>
      <p:ext uri="{BB962C8B-B14F-4D97-AF65-F5344CB8AC3E}">
        <p14:creationId xmlns:p14="http://schemas.microsoft.com/office/powerpoint/2010/main" val="2018845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8141AF-9D06-4E65-84E9-7CB87F587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Zahraniční stáž byla pro nás obě obrovským přínosem a inspirací.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Děkujeme za možnost se do hostitelských školek vypravit!</a:t>
            </a:r>
          </a:p>
          <a:p>
            <a:pPr marL="0" indent="0">
              <a:buNone/>
            </a:pPr>
            <a:endParaRPr lang="cs-CZ" dirty="0"/>
          </a:p>
          <a:p>
            <a:pPr marL="0" indent="0" algn="r">
              <a:buNone/>
            </a:pPr>
            <a:r>
              <a:rPr lang="cs-CZ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Romana Schmidtová, Kamila Jakubcová</a:t>
            </a:r>
          </a:p>
        </p:txBody>
      </p:sp>
    </p:spTree>
    <p:extLst>
      <p:ext uri="{BB962C8B-B14F-4D97-AF65-F5344CB8AC3E}">
        <p14:creationId xmlns:p14="http://schemas.microsoft.com/office/powerpoint/2010/main" val="4198763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624947-99FD-45C1-86D3-0381E73C9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chemeClr val="accent3">
                    <a:lumMod val="50000"/>
                  </a:schemeClr>
                </a:solidFill>
              </a:rPr>
              <a:t>Děkujeme za pozornost</a:t>
            </a:r>
            <a:br>
              <a:rPr lang="cs-CZ" sz="3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2800" dirty="0">
                <a:solidFill>
                  <a:schemeClr val="accent3">
                    <a:lumMod val="50000"/>
                  </a:schemeClr>
                </a:solidFill>
              </a:rPr>
              <a:t>MŠ Konstantinova</a:t>
            </a:r>
            <a:endParaRPr lang="cs-CZ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1218CC-2E58-450C-997B-68DFA6112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8828" y="5520267"/>
            <a:ext cx="8819550" cy="1659468"/>
          </a:xfrm>
        </p:spPr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5124" name="Picture 4" descr="Pro média - penizeproprahu">
            <a:extLst>
              <a:ext uri="{FF2B5EF4-FFF2-40B4-BE49-F238E27FC236}">
                <a16:creationId xmlns:a16="http://schemas.microsoft.com/office/drawing/2014/main" id="{09245790-08E9-4E7C-A7D7-8C2737F13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3991274"/>
            <a:ext cx="10166985" cy="162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8823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</TotalTime>
  <Words>477</Words>
  <Application>Microsoft Office PowerPoint</Application>
  <PresentationFormat>Širokoúhlá obrazovka</PresentationFormat>
  <Paragraphs>49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Angsana New</vt:lpstr>
      <vt:lpstr>Arial</vt:lpstr>
      <vt:lpstr>Garamond</vt:lpstr>
      <vt:lpstr>Organika</vt:lpstr>
      <vt:lpstr>Zahraniční stáž</vt:lpstr>
      <vt:lpstr>Puss in Boots Nursery School</vt:lpstr>
      <vt:lpstr>Puss in Boots Nursery School</vt:lpstr>
      <vt:lpstr>Puss in Boots Nursery School</vt:lpstr>
      <vt:lpstr>Mr Noah‘s Nursery School</vt:lpstr>
      <vt:lpstr>Mr Noah‘s Nursery School</vt:lpstr>
      <vt:lpstr>Mr Noah‘s Nursery School</vt:lpstr>
      <vt:lpstr>Prezentace aplikace PowerPoint</vt:lpstr>
      <vt:lpstr>Děkujeme za pozornost MŠ Konstantinova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Zahraniční stáž</dc:title>
  <dc:creator>Kateřina Fundová</dc:creator>
  <cp:lastModifiedBy>Kateřina Fundová</cp:lastModifiedBy>
  <cp:revision>5</cp:revision>
  <dcterms:created xsi:type="dcterms:W3CDTF">2020-12-27T14:13:20Z</dcterms:created>
  <dcterms:modified xsi:type="dcterms:W3CDTF">2021-02-08T12:52:00Z</dcterms:modified>
</cp:coreProperties>
</file>